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Noto Sans Kr" panose="020B0200000000000000" pitchFamily="34" charset="-128"/>
      <p:regular r:id="rId10"/>
    </p:embeddedFont>
    <p:embeddedFont>
      <p:font typeface="Noto Sans Kr Bold" panose="020B0200000000000000" pitchFamily="34" charset="-128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 autoAdjust="0"/>
    <p:restoredTop sz="94598" autoAdjust="0"/>
  </p:normalViewPr>
  <p:slideViewPr>
    <p:cSldViewPr>
      <p:cViewPr varScale="1">
        <p:scale>
          <a:sx n="79" d="100"/>
          <a:sy n="79" d="100"/>
        </p:scale>
        <p:origin x="48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png>
</file>

<file path=ppt/media/image22.svg>
</file>

<file path=ppt/media/image23.png>
</file>

<file path=ppt/media/image24.gif>
</file>

<file path=ppt/media/image25.png>
</file>

<file path=ppt/media/image26.svg>
</file>

<file path=ppt/media/image27.png>
</file>

<file path=ppt/media/image28.png>
</file>

<file path=ppt/media/image29.svg>
</file>

<file path=ppt/media/image3.svg>
</file>

<file path=ppt/media/image30.png>
</file>

<file path=ppt/media/image31.jpeg>
</file>

<file path=ppt/media/image32.jpeg>
</file>

<file path=ppt/media/image33.jpe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0" Type="http://schemas.openxmlformats.org/officeDocument/2006/relationships/image" Target="../media/image12.sv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11" Type="http://schemas.openxmlformats.org/officeDocument/2006/relationships/image" Target="../media/image22.sv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jpe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gif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5.png"/><Relationship Id="rId7" Type="http://schemas.openxmlformats.org/officeDocument/2006/relationships/image" Target="../media/image2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9.svg"/><Relationship Id="rId10" Type="http://schemas.openxmlformats.org/officeDocument/2006/relationships/image" Target="../media/image30.png"/><Relationship Id="rId4" Type="http://schemas.openxmlformats.org/officeDocument/2006/relationships/image" Target="../media/image28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eg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19915" y="429540"/>
            <a:ext cx="13716000" cy="10287000"/>
          </a:xfrm>
          <a:custGeom>
            <a:avLst/>
            <a:gdLst/>
            <a:ahLst/>
            <a:cxnLst/>
            <a:rect l="l" t="t" r="r" b="b"/>
            <a:pathLst>
              <a:path w="13716000" h="10287000">
                <a:moveTo>
                  <a:pt x="0" y="0"/>
                </a:moveTo>
                <a:lnTo>
                  <a:pt x="13716000" y="0"/>
                </a:lnTo>
                <a:lnTo>
                  <a:pt x="13716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176691" y="3714259"/>
            <a:ext cx="6356125" cy="2498788"/>
            <a:chOff x="0" y="0"/>
            <a:chExt cx="8474834" cy="333171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474834" cy="3331717"/>
            </a:xfrm>
            <a:custGeom>
              <a:avLst/>
              <a:gdLst/>
              <a:ahLst/>
              <a:cxnLst/>
              <a:rect l="l" t="t" r="r" b="b"/>
              <a:pathLst>
                <a:path w="8474834" h="3331717">
                  <a:moveTo>
                    <a:pt x="0" y="0"/>
                  </a:moveTo>
                  <a:lnTo>
                    <a:pt x="8474834" y="0"/>
                  </a:lnTo>
                  <a:lnTo>
                    <a:pt x="8474834" y="3331717"/>
                  </a:lnTo>
                  <a:lnTo>
                    <a:pt x="0" y="33317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606965" y="2468117"/>
              <a:ext cx="4867869" cy="863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25"/>
                </a:lnSpc>
              </a:pPr>
              <a:r>
                <a:rPr lang="en-US" sz="1875" b="1">
                  <a:solidFill>
                    <a:srgbClr val="13254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가정용 IoT를 위한 </a:t>
              </a:r>
            </a:p>
            <a:p>
              <a:pPr algn="ctr">
                <a:lnSpc>
                  <a:spcPts val="2625"/>
                </a:lnSpc>
                <a:spcBef>
                  <a:spcPct val="0"/>
                </a:spcBef>
              </a:pPr>
              <a:r>
                <a:rPr lang="en-US" sz="1875" b="1">
                  <a:solidFill>
                    <a:srgbClr val="13254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엔드포인트 탐지 및 대응 시스템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209618" y="149937"/>
            <a:ext cx="6858551" cy="1842299"/>
            <a:chOff x="0" y="0"/>
            <a:chExt cx="9144734" cy="2456398"/>
          </a:xfrm>
        </p:grpSpPr>
        <p:sp>
          <p:nvSpPr>
            <p:cNvPr id="7" name="Freeform 7"/>
            <p:cNvSpPr/>
            <p:nvPr/>
          </p:nvSpPr>
          <p:spPr>
            <a:xfrm>
              <a:off x="0" y="442292"/>
              <a:ext cx="4425313" cy="1622615"/>
            </a:xfrm>
            <a:custGeom>
              <a:avLst/>
              <a:gdLst/>
              <a:ahLst/>
              <a:cxnLst/>
              <a:rect l="l" t="t" r="r" b="b"/>
              <a:pathLst>
                <a:path w="4425313" h="1622615">
                  <a:moveTo>
                    <a:pt x="0" y="0"/>
                  </a:moveTo>
                  <a:lnTo>
                    <a:pt x="4425313" y="0"/>
                  </a:lnTo>
                  <a:lnTo>
                    <a:pt x="4425313" y="1622614"/>
                  </a:lnTo>
                  <a:lnTo>
                    <a:pt x="0" y="1622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3207820" y="0"/>
              <a:ext cx="5936914" cy="2456398"/>
            </a:xfrm>
            <a:custGeom>
              <a:avLst/>
              <a:gdLst/>
              <a:ahLst/>
              <a:cxnLst/>
              <a:rect l="l" t="t" r="r" b="b"/>
              <a:pathLst>
                <a:path w="5936914" h="2456398">
                  <a:moveTo>
                    <a:pt x="0" y="0"/>
                  </a:moveTo>
                  <a:lnTo>
                    <a:pt x="5936914" y="0"/>
                  </a:lnTo>
                  <a:lnTo>
                    <a:pt x="5936914" y="2456398"/>
                  </a:lnTo>
                  <a:lnTo>
                    <a:pt x="0" y="2456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81981" y="8928792"/>
            <a:ext cx="6438663" cy="339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6"/>
              </a:lnSpc>
              <a:spcBef>
                <a:spcPct val="0"/>
              </a:spcBef>
            </a:pPr>
            <a:r>
              <a:rPr lang="en-US" sz="2004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SafeOn  |  정보시스템학과 손승민, 신원영, 전주성, 정재민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49875" y="687397"/>
            <a:ext cx="6309512" cy="71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3"/>
              </a:lnSpc>
            </a:pPr>
            <a:r>
              <a:rPr lang="en-US" sz="2038" b="1" spc="89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2025 Hanyang University X LG Electronics</a:t>
            </a:r>
          </a:p>
          <a:p>
            <a:pPr algn="ctr">
              <a:lnSpc>
                <a:spcPts val="2853"/>
              </a:lnSpc>
              <a:spcBef>
                <a:spcPct val="0"/>
              </a:spcBef>
            </a:pPr>
            <a:r>
              <a:rPr lang="en-US" sz="2038" b="1" spc="89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Software Engineering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09618" y="149937"/>
            <a:ext cx="6858551" cy="1842299"/>
            <a:chOff x="0" y="0"/>
            <a:chExt cx="9144734" cy="2456398"/>
          </a:xfrm>
        </p:grpSpPr>
        <p:sp>
          <p:nvSpPr>
            <p:cNvPr id="3" name="Freeform 3"/>
            <p:cNvSpPr/>
            <p:nvPr/>
          </p:nvSpPr>
          <p:spPr>
            <a:xfrm>
              <a:off x="0" y="442292"/>
              <a:ext cx="4425313" cy="1622615"/>
            </a:xfrm>
            <a:custGeom>
              <a:avLst/>
              <a:gdLst/>
              <a:ahLst/>
              <a:cxnLst/>
              <a:rect l="l" t="t" r="r" b="b"/>
              <a:pathLst>
                <a:path w="4425313" h="1622615">
                  <a:moveTo>
                    <a:pt x="0" y="0"/>
                  </a:moveTo>
                  <a:lnTo>
                    <a:pt x="4425313" y="0"/>
                  </a:lnTo>
                  <a:lnTo>
                    <a:pt x="4425313" y="1622614"/>
                  </a:lnTo>
                  <a:lnTo>
                    <a:pt x="0" y="1622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207820" y="0"/>
              <a:ext cx="5936914" cy="2456398"/>
            </a:xfrm>
            <a:custGeom>
              <a:avLst/>
              <a:gdLst/>
              <a:ahLst/>
              <a:cxnLst/>
              <a:rect l="l" t="t" r="r" b="b"/>
              <a:pathLst>
                <a:path w="5936914" h="2456398">
                  <a:moveTo>
                    <a:pt x="0" y="0"/>
                  </a:moveTo>
                  <a:lnTo>
                    <a:pt x="5936914" y="0"/>
                  </a:lnTo>
                  <a:lnTo>
                    <a:pt x="5936914" y="2456398"/>
                  </a:lnTo>
                  <a:lnTo>
                    <a:pt x="0" y="2456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1028700" y="1633654"/>
            <a:ext cx="16047346" cy="0"/>
          </a:xfrm>
          <a:prstGeom prst="line">
            <a:avLst/>
          </a:prstGeom>
          <a:ln w="38100" cap="flat">
            <a:solidFill>
              <a:srgbClr val="13254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28700" y="2067163"/>
            <a:ext cx="16047346" cy="3625521"/>
            <a:chOff x="0" y="0"/>
            <a:chExt cx="4315625" cy="9750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15625" cy="975014"/>
            </a:xfrm>
            <a:custGeom>
              <a:avLst/>
              <a:gdLst/>
              <a:ahLst/>
              <a:cxnLst/>
              <a:rect l="l" t="t" r="r" b="b"/>
              <a:pathLst>
                <a:path w="4315625" h="975014">
                  <a:moveTo>
                    <a:pt x="24605" y="0"/>
                  </a:moveTo>
                  <a:lnTo>
                    <a:pt x="4291020" y="0"/>
                  </a:lnTo>
                  <a:cubicBezTo>
                    <a:pt x="4297546" y="0"/>
                    <a:pt x="4303804" y="2592"/>
                    <a:pt x="4308418" y="7207"/>
                  </a:cubicBezTo>
                  <a:cubicBezTo>
                    <a:pt x="4313033" y="11821"/>
                    <a:pt x="4315625" y="18079"/>
                    <a:pt x="4315625" y="24605"/>
                  </a:cubicBezTo>
                  <a:lnTo>
                    <a:pt x="4315625" y="950409"/>
                  </a:lnTo>
                  <a:cubicBezTo>
                    <a:pt x="4315625" y="956935"/>
                    <a:pt x="4313033" y="963193"/>
                    <a:pt x="4308418" y="967807"/>
                  </a:cubicBezTo>
                  <a:cubicBezTo>
                    <a:pt x="4303804" y="972422"/>
                    <a:pt x="4297546" y="975014"/>
                    <a:pt x="4291020" y="975014"/>
                  </a:cubicBezTo>
                  <a:lnTo>
                    <a:pt x="24605" y="975014"/>
                  </a:lnTo>
                  <a:cubicBezTo>
                    <a:pt x="18079" y="975014"/>
                    <a:pt x="11821" y="972422"/>
                    <a:pt x="7207" y="967807"/>
                  </a:cubicBezTo>
                  <a:cubicBezTo>
                    <a:pt x="2592" y="963193"/>
                    <a:pt x="0" y="956935"/>
                    <a:pt x="0" y="950409"/>
                  </a:cubicBezTo>
                  <a:lnTo>
                    <a:pt x="0" y="24605"/>
                  </a:lnTo>
                  <a:cubicBezTo>
                    <a:pt x="0" y="18079"/>
                    <a:pt x="2592" y="11821"/>
                    <a:pt x="7207" y="7207"/>
                  </a:cubicBezTo>
                  <a:cubicBezTo>
                    <a:pt x="11821" y="2592"/>
                    <a:pt x="18079" y="0"/>
                    <a:pt x="246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13254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4315625" cy="10035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46174" y="2517811"/>
            <a:ext cx="2552491" cy="2796812"/>
            <a:chOff x="0" y="0"/>
            <a:chExt cx="686443" cy="75214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86443" cy="752149"/>
            </a:xfrm>
            <a:custGeom>
              <a:avLst/>
              <a:gdLst/>
              <a:ahLst/>
              <a:cxnLst/>
              <a:rect l="l" t="t" r="r" b="b"/>
              <a:pathLst>
                <a:path w="686443" h="752149">
                  <a:moveTo>
                    <a:pt x="154687" y="0"/>
                  </a:moveTo>
                  <a:lnTo>
                    <a:pt x="531756" y="0"/>
                  </a:lnTo>
                  <a:cubicBezTo>
                    <a:pt x="572782" y="0"/>
                    <a:pt x="612127" y="16297"/>
                    <a:pt x="641137" y="45307"/>
                  </a:cubicBezTo>
                  <a:cubicBezTo>
                    <a:pt x="670146" y="74316"/>
                    <a:pt x="686443" y="113662"/>
                    <a:pt x="686443" y="154687"/>
                  </a:cubicBezTo>
                  <a:lnTo>
                    <a:pt x="686443" y="597462"/>
                  </a:lnTo>
                  <a:cubicBezTo>
                    <a:pt x="686443" y="638487"/>
                    <a:pt x="670146" y="677833"/>
                    <a:pt x="641137" y="706842"/>
                  </a:cubicBezTo>
                  <a:cubicBezTo>
                    <a:pt x="612127" y="735851"/>
                    <a:pt x="572782" y="752149"/>
                    <a:pt x="531756" y="752149"/>
                  </a:cubicBezTo>
                  <a:lnTo>
                    <a:pt x="154687" y="752149"/>
                  </a:lnTo>
                  <a:cubicBezTo>
                    <a:pt x="69256" y="752149"/>
                    <a:pt x="0" y="682893"/>
                    <a:pt x="0" y="597462"/>
                  </a:cubicBezTo>
                  <a:lnTo>
                    <a:pt x="0" y="154687"/>
                  </a:lnTo>
                  <a:cubicBezTo>
                    <a:pt x="0" y="69256"/>
                    <a:pt x="69256" y="0"/>
                    <a:pt x="1546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A60135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686443" cy="7807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919509" y="2478275"/>
            <a:ext cx="2409095" cy="2409095"/>
          </a:xfrm>
          <a:custGeom>
            <a:avLst/>
            <a:gdLst/>
            <a:ahLst/>
            <a:cxnLst/>
            <a:rect l="l" t="t" r="r" b="b"/>
            <a:pathLst>
              <a:path w="2409095" h="2409095">
                <a:moveTo>
                  <a:pt x="0" y="0"/>
                </a:moveTo>
                <a:lnTo>
                  <a:pt x="2409095" y="0"/>
                </a:lnTo>
                <a:lnTo>
                  <a:pt x="2409095" y="2409095"/>
                </a:lnTo>
                <a:lnTo>
                  <a:pt x="0" y="24090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797125" y="4975507"/>
            <a:ext cx="2531480" cy="323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  <a:spcBef>
                <a:spcPct val="0"/>
              </a:spcBef>
            </a:pPr>
            <a:r>
              <a:rPr lang="en-US" sz="18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LG 가전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4946114" y="3572914"/>
            <a:ext cx="614019" cy="61401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6541930" y="3125904"/>
            <a:ext cx="1760980" cy="1508039"/>
          </a:xfrm>
          <a:custGeom>
            <a:avLst/>
            <a:gdLst/>
            <a:ahLst/>
            <a:cxnLst/>
            <a:rect l="l" t="t" r="r" b="b"/>
            <a:pathLst>
              <a:path w="1760980" h="1508039">
                <a:moveTo>
                  <a:pt x="0" y="0"/>
                </a:moveTo>
                <a:lnTo>
                  <a:pt x="1760980" y="0"/>
                </a:lnTo>
                <a:lnTo>
                  <a:pt x="1760980" y="1508039"/>
                </a:lnTo>
                <a:lnTo>
                  <a:pt x="0" y="15080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6541930" y="4738718"/>
            <a:ext cx="1760980" cy="297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17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공유기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284694" y="3572914"/>
            <a:ext cx="614019" cy="614019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0477432" y="2672452"/>
            <a:ext cx="2014893" cy="2014893"/>
          </a:xfrm>
          <a:custGeom>
            <a:avLst/>
            <a:gdLst/>
            <a:ahLst/>
            <a:cxnLst/>
            <a:rect l="l" t="t" r="r" b="b"/>
            <a:pathLst>
              <a:path w="2014893" h="2014893">
                <a:moveTo>
                  <a:pt x="0" y="0"/>
                </a:moveTo>
                <a:lnTo>
                  <a:pt x="2014893" y="0"/>
                </a:lnTo>
                <a:lnTo>
                  <a:pt x="2014893" y="2014893"/>
                </a:lnTo>
                <a:lnTo>
                  <a:pt x="0" y="201489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3216225" y="3572914"/>
            <a:ext cx="614019" cy="61401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0477432" y="4913364"/>
            <a:ext cx="2014893" cy="300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17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인터넷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4072678" y="2342366"/>
            <a:ext cx="2440022" cy="2816821"/>
            <a:chOff x="0" y="0"/>
            <a:chExt cx="3253363" cy="375576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253363" cy="3393338"/>
            </a:xfrm>
            <a:custGeom>
              <a:avLst/>
              <a:gdLst/>
              <a:ahLst/>
              <a:cxnLst/>
              <a:rect l="l" t="t" r="r" b="b"/>
              <a:pathLst>
                <a:path w="3253363" h="3393338">
                  <a:moveTo>
                    <a:pt x="0" y="0"/>
                  </a:moveTo>
                  <a:lnTo>
                    <a:pt x="3253363" y="0"/>
                  </a:lnTo>
                  <a:lnTo>
                    <a:pt x="3253363" y="3393338"/>
                  </a:lnTo>
                  <a:lnTo>
                    <a:pt x="0" y="33933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3364763"/>
              <a:ext cx="3253363" cy="3909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5928545" y="2244926"/>
            <a:ext cx="903179" cy="747628"/>
          </a:xfrm>
          <a:custGeom>
            <a:avLst/>
            <a:gdLst/>
            <a:ahLst/>
            <a:cxnLst/>
            <a:rect l="l" t="t" r="r" b="b"/>
            <a:pathLst>
              <a:path w="903179" h="747628">
                <a:moveTo>
                  <a:pt x="0" y="0"/>
                </a:moveTo>
                <a:lnTo>
                  <a:pt x="903179" y="0"/>
                </a:lnTo>
                <a:lnTo>
                  <a:pt x="903179" y="747628"/>
                </a:lnTo>
                <a:lnTo>
                  <a:pt x="0" y="747628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1" name="Group 31"/>
          <p:cNvGrpSpPr/>
          <p:nvPr/>
        </p:nvGrpSpPr>
        <p:grpSpPr>
          <a:xfrm>
            <a:off x="5273675" y="5299100"/>
            <a:ext cx="4159887" cy="880631"/>
            <a:chOff x="0" y="0"/>
            <a:chExt cx="1078686" cy="22835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78686" cy="228353"/>
            </a:xfrm>
            <a:custGeom>
              <a:avLst/>
              <a:gdLst/>
              <a:ahLst/>
              <a:cxnLst/>
              <a:rect l="l" t="t" r="r" b="b"/>
              <a:pathLst>
                <a:path w="1078686" h="228353">
                  <a:moveTo>
                    <a:pt x="203200" y="0"/>
                  </a:moveTo>
                  <a:lnTo>
                    <a:pt x="875486" y="0"/>
                  </a:lnTo>
                  <a:lnTo>
                    <a:pt x="1078686" y="228353"/>
                  </a:lnTo>
                  <a:lnTo>
                    <a:pt x="0" y="22835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35000"/>
                  </a:srgbClr>
                </a:gs>
                <a:gs pos="100000">
                  <a:srgbClr val="FFFFFF">
                    <a:alpha val="35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27000" y="-28575"/>
              <a:ext cx="824686" cy="2569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028700" y="544513"/>
            <a:ext cx="8647881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보안 사각지대와 SafeOn 솔루션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934473" y="4333550"/>
            <a:ext cx="625673" cy="297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17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암호화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3164291" y="4333550"/>
            <a:ext cx="717887" cy="297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17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복호화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3168567" y="6179731"/>
            <a:ext cx="6423137" cy="2368985"/>
            <a:chOff x="0" y="0"/>
            <a:chExt cx="1700333" cy="627118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700333" cy="627118"/>
            </a:xfrm>
            <a:custGeom>
              <a:avLst/>
              <a:gdLst/>
              <a:ahLst/>
              <a:cxnLst/>
              <a:rect l="l" t="t" r="r" b="b"/>
              <a:pathLst>
                <a:path w="1700333" h="627118">
                  <a:moveTo>
                    <a:pt x="26517" y="0"/>
                  </a:moveTo>
                  <a:lnTo>
                    <a:pt x="1673816" y="0"/>
                  </a:lnTo>
                  <a:cubicBezTo>
                    <a:pt x="1680849" y="0"/>
                    <a:pt x="1687594" y="2794"/>
                    <a:pt x="1692567" y="7767"/>
                  </a:cubicBezTo>
                  <a:cubicBezTo>
                    <a:pt x="1697539" y="12740"/>
                    <a:pt x="1700333" y="19484"/>
                    <a:pt x="1700333" y="26517"/>
                  </a:cubicBezTo>
                  <a:lnTo>
                    <a:pt x="1700333" y="600601"/>
                  </a:lnTo>
                  <a:cubicBezTo>
                    <a:pt x="1700333" y="607634"/>
                    <a:pt x="1697539" y="614378"/>
                    <a:pt x="1692567" y="619351"/>
                  </a:cubicBezTo>
                  <a:cubicBezTo>
                    <a:pt x="1687594" y="624324"/>
                    <a:pt x="1680849" y="627118"/>
                    <a:pt x="1673816" y="627118"/>
                  </a:cubicBezTo>
                  <a:lnTo>
                    <a:pt x="26517" y="627118"/>
                  </a:lnTo>
                  <a:cubicBezTo>
                    <a:pt x="19484" y="627118"/>
                    <a:pt x="12740" y="624324"/>
                    <a:pt x="7767" y="619351"/>
                  </a:cubicBezTo>
                  <a:cubicBezTo>
                    <a:pt x="2794" y="614378"/>
                    <a:pt x="0" y="607634"/>
                    <a:pt x="0" y="600601"/>
                  </a:cubicBezTo>
                  <a:lnTo>
                    <a:pt x="0" y="26517"/>
                  </a:lnTo>
                  <a:cubicBezTo>
                    <a:pt x="0" y="19484"/>
                    <a:pt x="2794" y="12740"/>
                    <a:pt x="7767" y="7767"/>
                  </a:cubicBezTo>
                  <a:cubicBezTo>
                    <a:pt x="12740" y="2794"/>
                    <a:pt x="19484" y="0"/>
                    <a:pt x="265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13254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1700333" cy="655693"/>
            </a:xfrm>
            <a:prstGeom prst="rect">
              <a:avLst/>
            </a:prstGeom>
          </p:spPr>
          <p:txBody>
            <a:bodyPr lIns="51608" tIns="51608" rIns="51608" bIns="51608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5640736" y="6408654"/>
            <a:ext cx="1622353" cy="512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8"/>
              </a:lnSpc>
            </a:pPr>
            <a:r>
              <a:rPr lang="en-US" sz="2984" b="1">
                <a:solidFill>
                  <a:srgbClr val="A60135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&lt;문제점&gt;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285243" y="4979016"/>
            <a:ext cx="2014893" cy="300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99"/>
              </a:lnSpc>
              <a:spcBef>
                <a:spcPct val="0"/>
              </a:spcBef>
            </a:pPr>
            <a:r>
              <a:rPr lang="en-US" sz="1785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LG클라우드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10477432" y="7387325"/>
            <a:ext cx="607152" cy="607152"/>
            <a:chOff x="0" y="0"/>
            <a:chExt cx="812800" cy="8128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1520106" y="8241866"/>
            <a:ext cx="5530273" cy="1016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7"/>
              </a:lnSpc>
            </a:pPr>
            <a:r>
              <a:rPr lang="en-US" sz="2905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패킷 플로우를 통해 기기 이상 </a:t>
            </a:r>
          </a:p>
          <a:p>
            <a:pPr algn="ctr">
              <a:lnSpc>
                <a:spcPts val="4067"/>
              </a:lnSpc>
            </a:pPr>
            <a:r>
              <a:rPr lang="en-US" sz="2905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탐지하는 EDR 솔루션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3168567" y="7054354"/>
            <a:ext cx="6566691" cy="113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2586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LG가전은 항상 통신하지만, </a:t>
            </a:r>
          </a:p>
          <a:p>
            <a:pPr algn="ctr">
              <a:lnSpc>
                <a:spcPts val="4656"/>
              </a:lnSpc>
            </a:pPr>
            <a:r>
              <a:rPr lang="en-US" sz="2586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사용자는 무엇이 오가는지 전혀 볼 수 없다.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3168567" y="8682067"/>
            <a:ext cx="6566691" cy="54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56"/>
              </a:lnSpc>
            </a:pPr>
            <a:r>
              <a:rPr lang="en-US" sz="2586" b="1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"이 기기가 지금 평소와 다른 행동을 하는가?”</a:t>
            </a:r>
          </a:p>
        </p:txBody>
      </p:sp>
      <p:sp>
        <p:nvSpPr>
          <p:cNvPr id="48" name="Freeform 48"/>
          <p:cNvSpPr/>
          <p:nvPr/>
        </p:nvSpPr>
        <p:spPr>
          <a:xfrm>
            <a:off x="11827534" y="6378484"/>
            <a:ext cx="4335741" cy="1704513"/>
          </a:xfrm>
          <a:custGeom>
            <a:avLst/>
            <a:gdLst/>
            <a:ahLst/>
            <a:cxnLst/>
            <a:rect l="l" t="t" r="r" b="b"/>
            <a:pathLst>
              <a:path w="4335741" h="1704513">
                <a:moveTo>
                  <a:pt x="0" y="0"/>
                </a:moveTo>
                <a:lnTo>
                  <a:pt x="4335741" y="0"/>
                </a:lnTo>
                <a:lnTo>
                  <a:pt x="4335741" y="1704513"/>
                </a:lnTo>
                <a:lnTo>
                  <a:pt x="0" y="170451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09618" y="149937"/>
            <a:ext cx="6858551" cy="1842299"/>
            <a:chOff x="0" y="0"/>
            <a:chExt cx="9144734" cy="2456398"/>
          </a:xfrm>
        </p:grpSpPr>
        <p:sp>
          <p:nvSpPr>
            <p:cNvPr id="3" name="Freeform 3"/>
            <p:cNvSpPr/>
            <p:nvPr/>
          </p:nvSpPr>
          <p:spPr>
            <a:xfrm>
              <a:off x="0" y="442292"/>
              <a:ext cx="4425313" cy="1622615"/>
            </a:xfrm>
            <a:custGeom>
              <a:avLst/>
              <a:gdLst/>
              <a:ahLst/>
              <a:cxnLst/>
              <a:rect l="l" t="t" r="r" b="b"/>
              <a:pathLst>
                <a:path w="4425313" h="1622615">
                  <a:moveTo>
                    <a:pt x="0" y="0"/>
                  </a:moveTo>
                  <a:lnTo>
                    <a:pt x="4425313" y="0"/>
                  </a:lnTo>
                  <a:lnTo>
                    <a:pt x="4425313" y="1622614"/>
                  </a:lnTo>
                  <a:lnTo>
                    <a:pt x="0" y="1622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207820" y="0"/>
              <a:ext cx="5936914" cy="2456398"/>
            </a:xfrm>
            <a:custGeom>
              <a:avLst/>
              <a:gdLst/>
              <a:ahLst/>
              <a:cxnLst/>
              <a:rect l="l" t="t" r="r" b="b"/>
              <a:pathLst>
                <a:path w="5936914" h="2456398">
                  <a:moveTo>
                    <a:pt x="0" y="0"/>
                  </a:moveTo>
                  <a:lnTo>
                    <a:pt x="5936914" y="0"/>
                  </a:lnTo>
                  <a:lnTo>
                    <a:pt x="5936914" y="2456398"/>
                  </a:lnTo>
                  <a:lnTo>
                    <a:pt x="0" y="2456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1028700" y="1633654"/>
            <a:ext cx="16047346" cy="0"/>
          </a:xfrm>
          <a:prstGeom prst="line">
            <a:avLst/>
          </a:prstGeom>
          <a:ln w="38100" cap="flat">
            <a:solidFill>
              <a:srgbClr val="13254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 flipH="1">
            <a:off x="8069865" y="1974688"/>
            <a:ext cx="0" cy="7782807"/>
          </a:xfrm>
          <a:prstGeom prst="line">
            <a:avLst/>
          </a:prstGeom>
          <a:ln w="38100" cap="flat">
            <a:solidFill>
              <a:srgbClr val="13254F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544513"/>
            <a:ext cx="5130533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데이터셋 구축 환경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813346" y="2058272"/>
            <a:ext cx="8445954" cy="3030081"/>
            <a:chOff x="0" y="0"/>
            <a:chExt cx="2224449" cy="7980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24449" cy="798046"/>
            </a:xfrm>
            <a:custGeom>
              <a:avLst/>
              <a:gdLst/>
              <a:ahLst/>
              <a:cxnLst/>
              <a:rect l="l" t="t" r="r" b="b"/>
              <a:pathLst>
                <a:path w="2224449" h="798046">
                  <a:moveTo>
                    <a:pt x="46749" y="0"/>
                  </a:moveTo>
                  <a:lnTo>
                    <a:pt x="2177700" y="0"/>
                  </a:lnTo>
                  <a:cubicBezTo>
                    <a:pt x="2203519" y="0"/>
                    <a:pt x="2224449" y="20930"/>
                    <a:pt x="2224449" y="46749"/>
                  </a:cubicBezTo>
                  <a:lnTo>
                    <a:pt x="2224449" y="751297"/>
                  </a:lnTo>
                  <a:cubicBezTo>
                    <a:pt x="2224449" y="777116"/>
                    <a:pt x="2203519" y="798046"/>
                    <a:pt x="2177700" y="798046"/>
                  </a:cubicBezTo>
                  <a:lnTo>
                    <a:pt x="46749" y="798046"/>
                  </a:lnTo>
                  <a:cubicBezTo>
                    <a:pt x="20930" y="798046"/>
                    <a:pt x="0" y="777116"/>
                    <a:pt x="0" y="751297"/>
                  </a:cubicBezTo>
                  <a:lnTo>
                    <a:pt x="0" y="46749"/>
                  </a:lnTo>
                  <a:cubicBezTo>
                    <a:pt x="0" y="20930"/>
                    <a:pt x="20930" y="0"/>
                    <a:pt x="4674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357A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224449" cy="826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323055" y="2955809"/>
            <a:ext cx="1124682" cy="848453"/>
            <a:chOff x="0" y="0"/>
            <a:chExt cx="1077422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7422" cy="812800"/>
            </a:xfrm>
            <a:custGeom>
              <a:avLst/>
              <a:gdLst/>
              <a:ahLst/>
              <a:cxnLst/>
              <a:rect l="l" t="t" r="r" b="b"/>
              <a:pathLst>
                <a:path w="1077422" h="812800">
                  <a:moveTo>
                    <a:pt x="1077422" y="406400"/>
                  </a:moveTo>
                  <a:lnTo>
                    <a:pt x="671022" y="0"/>
                  </a:lnTo>
                  <a:lnTo>
                    <a:pt x="671022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671022" y="609600"/>
                  </a:lnTo>
                  <a:lnTo>
                    <a:pt x="671022" y="812800"/>
                  </a:lnTo>
                  <a:lnTo>
                    <a:pt x="1077422" y="406400"/>
                  </a:lnTo>
                  <a:close/>
                </a:path>
              </a:pathLst>
            </a:custGeom>
            <a:solidFill>
              <a:srgbClr val="13254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74625"/>
              <a:ext cx="975822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146321" y="4000461"/>
            <a:ext cx="1478151" cy="629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sz="1822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Real-Time</a:t>
            </a:r>
          </a:p>
          <a:p>
            <a:pPr algn="ctr">
              <a:lnSpc>
                <a:spcPts val="2551"/>
              </a:lnSpc>
              <a:spcBef>
                <a:spcPct val="0"/>
              </a:spcBef>
            </a:pPr>
            <a:r>
              <a:rPr lang="en-US" sz="1822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TCP dump</a:t>
            </a:r>
          </a:p>
        </p:txBody>
      </p:sp>
      <p:graphicFrame>
        <p:nvGraphicFramePr>
          <p:cNvPr id="15" name="Table 15"/>
          <p:cNvGraphicFramePr>
            <a:graphicFrameLocks noGrp="1"/>
          </p:cNvGraphicFramePr>
          <p:nvPr/>
        </p:nvGraphicFramePr>
        <p:xfrm>
          <a:off x="8732687" y="5906192"/>
          <a:ext cx="8607271" cy="2133381"/>
        </p:xfrm>
        <a:graphic>
          <a:graphicData uri="http://schemas.openxmlformats.org/drawingml/2006/table">
            <a:tbl>
              <a:tblPr/>
              <a:tblGrid>
                <a:gridCol w="1528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86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4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66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77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709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57104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src_ip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dsp_ip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src_port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start_time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proto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dsp_port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6277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end_time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duration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packet_count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bps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pps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b="1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byte_count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5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" name="Freeform 16"/>
          <p:cNvSpPr/>
          <p:nvPr/>
        </p:nvSpPr>
        <p:spPr>
          <a:xfrm>
            <a:off x="9453938" y="2385232"/>
            <a:ext cx="2158982" cy="2402222"/>
          </a:xfrm>
          <a:custGeom>
            <a:avLst/>
            <a:gdLst/>
            <a:ahLst/>
            <a:cxnLst/>
            <a:rect l="l" t="t" r="r" b="b"/>
            <a:pathLst>
              <a:path w="2158982" h="2402222">
                <a:moveTo>
                  <a:pt x="0" y="0"/>
                </a:moveTo>
                <a:lnTo>
                  <a:pt x="2158983" y="0"/>
                </a:lnTo>
                <a:lnTo>
                  <a:pt x="2158983" y="2402223"/>
                </a:lnTo>
                <a:lnTo>
                  <a:pt x="0" y="24022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9707" t="-38238" r="-75242" b="-26872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7" name="Group 17"/>
          <p:cNvGrpSpPr/>
          <p:nvPr/>
        </p:nvGrpSpPr>
        <p:grpSpPr>
          <a:xfrm>
            <a:off x="8813346" y="8642120"/>
            <a:ext cx="8459837" cy="1160215"/>
            <a:chOff x="0" y="0"/>
            <a:chExt cx="11279783" cy="1546953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1279783" cy="1546953"/>
              <a:chOff x="0" y="0"/>
              <a:chExt cx="2228105" cy="305571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2228105" cy="305571"/>
              </a:xfrm>
              <a:custGeom>
                <a:avLst/>
                <a:gdLst/>
                <a:ahLst/>
                <a:cxnLst/>
                <a:rect l="l" t="t" r="r" b="b"/>
                <a:pathLst>
                  <a:path w="2228105" h="305571">
                    <a:moveTo>
                      <a:pt x="46672" y="0"/>
                    </a:moveTo>
                    <a:lnTo>
                      <a:pt x="2181433" y="0"/>
                    </a:lnTo>
                    <a:cubicBezTo>
                      <a:pt x="2207209" y="0"/>
                      <a:pt x="2228105" y="20896"/>
                      <a:pt x="2228105" y="46672"/>
                    </a:cubicBezTo>
                    <a:lnTo>
                      <a:pt x="2228105" y="258899"/>
                    </a:lnTo>
                    <a:cubicBezTo>
                      <a:pt x="2228105" y="284675"/>
                      <a:pt x="2207209" y="305571"/>
                      <a:pt x="2181433" y="305571"/>
                    </a:cubicBezTo>
                    <a:lnTo>
                      <a:pt x="46672" y="305571"/>
                    </a:lnTo>
                    <a:cubicBezTo>
                      <a:pt x="20896" y="305571"/>
                      <a:pt x="0" y="284675"/>
                      <a:pt x="0" y="258899"/>
                    </a:cubicBezTo>
                    <a:lnTo>
                      <a:pt x="0" y="46672"/>
                    </a:lnTo>
                    <a:cubicBezTo>
                      <a:pt x="0" y="20896"/>
                      <a:pt x="20896" y="0"/>
                      <a:pt x="46672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00357A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28575"/>
                <a:ext cx="2228105" cy="33414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51"/>
                  </a:lnSpc>
                </a:pPr>
                <a:endParaRPr/>
              </a:p>
            </p:txBody>
          </p:sp>
        </p:grpSp>
        <p:sp>
          <p:nvSpPr>
            <p:cNvPr id="21" name="Freeform 21"/>
            <p:cNvSpPr/>
            <p:nvPr/>
          </p:nvSpPr>
          <p:spPr>
            <a:xfrm>
              <a:off x="5757325" y="433643"/>
              <a:ext cx="998128" cy="724890"/>
            </a:xfrm>
            <a:custGeom>
              <a:avLst/>
              <a:gdLst/>
              <a:ahLst/>
              <a:cxnLst/>
              <a:rect l="l" t="t" r="r" b="b"/>
              <a:pathLst>
                <a:path w="998128" h="724890">
                  <a:moveTo>
                    <a:pt x="0" y="0"/>
                  </a:moveTo>
                  <a:lnTo>
                    <a:pt x="998127" y="0"/>
                  </a:lnTo>
                  <a:lnTo>
                    <a:pt x="998127" y="724890"/>
                  </a:lnTo>
                  <a:lnTo>
                    <a:pt x="0" y="7248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87313" y="264270"/>
              <a:ext cx="5452578" cy="9803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50"/>
                </a:lnSpc>
              </a:pPr>
              <a:r>
                <a:rPr lang="en-US" sz="2178" b="1">
                  <a:solidFill>
                    <a:srgbClr val="13254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비정상 데이터: 10503개의 플로우</a:t>
              </a:r>
            </a:p>
            <a:p>
              <a:pPr algn="ctr">
                <a:lnSpc>
                  <a:spcPts val="3050"/>
                </a:lnSpc>
              </a:pPr>
              <a:r>
                <a:rPr lang="en-US" sz="2178" b="1">
                  <a:solidFill>
                    <a:srgbClr val="13254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정상 데이터: 28286개의 플로우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6869752" y="475724"/>
              <a:ext cx="4086339" cy="547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70"/>
                </a:lnSpc>
              </a:pPr>
              <a:r>
                <a:rPr lang="en-US" sz="2478" b="1">
                  <a:solidFill>
                    <a:srgbClr val="13254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총 38789개의 플로우</a:t>
              </a: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8605987" y="8087198"/>
            <a:ext cx="2044717" cy="450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0"/>
              </a:lnSpc>
            </a:pPr>
            <a:r>
              <a:rPr lang="en-US" sz="2578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Dataset Size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605987" y="5294120"/>
            <a:ext cx="2539997" cy="450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0"/>
              </a:lnSpc>
            </a:pPr>
            <a:r>
              <a:rPr lang="en-US" sz="2578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Features (12개)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86034" y="2464801"/>
            <a:ext cx="6094679" cy="3128470"/>
            <a:chOff x="0" y="0"/>
            <a:chExt cx="1605183" cy="82395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605183" cy="823959"/>
            </a:xfrm>
            <a:custGeom>
              <a:avLst/>
              <a:gdLst/>
              <a:ahLst/>
              <a:cxnLst/>
              <a:rect l="l" t="t" r="r" b="b"/>
              <a:pathLst>
                <a:path w="1605183" h="823959">
                  <a:moveTo>
                    <a:pt x="64784" y="0"/>
                  </a:moveTo>
                  <a:lnTo>
                    <a:pt x="1540399" y="0"/>
                  </a:lnTo>
                  <a:cubicBezTo>
                    <a:pt x="1576178" y="0"/>
                    <a:pt x="1605183" y="29005"/>
                    <a:pt x="1605183" y="64784"/>
                  </a:cubicBezTo>
                  <a:lnTo>
                    <a:pt x="1605183" y="759175"/>
                  </a:lnTo>
                  <a:cubicBezTo>
                    <a:pt x="1605183" y="794954"/>
                    <a:pt x="1576178" y="823959"/>
                    <a:pt x="1540399" y="823959"/>
                  </a:cubicBezTo>
                  <a:lnTo>
                    <a:pt x="64784" y="823959"/>
                  </a:lnTo>
                  <a:cubicBezTo>
                    <a:pt x="29005" y="823959"/>
                    <a:pt x="0" y="794954"/>
                    <a:pt x="0" y="759175"/>
                  </a:cubicBezTo>
                  <a:lnTo>
                    <a:pt x="0" y="64784"/>
                  </a:lnTo>
                  <a:cubicBezTo>
                    <a:pt x="0" y="29005"/>
                    <a:pt x="29005" y="0"/>
                    <a:pt x="647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357A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28575"/>
              <a:ext cx="1605183" cy="8525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29" name="Freeform 29"/>
          <p:cNvSpPr/>
          <p:nvPr/>
        </p:nvSpPr>
        <p:spPr>
          <a:xfrm>
            <a:off x="4209574" y="2752936"/>
            <a:ext cx="2485365" cy="2605943"/>
          </a:xfrm>
          <a:custGeom>
            <a:avLst/>
            <a:gdLst/>
            <a:ahLst/>
            <a:cxnLst/>
            <a:rect l="l" t="t" r="r" b="b"/>
            <a:pathLst>
              <a:path w="2485365" h="2605943">
                <a:moveTo>
                  <a:pt x="0" y="0"/>
                </a:moveTo>
                <a:lnTo>
                  <a:pt x="2485364" y="0"/>
                </a:lnTo>
                <a:lnTo>
                  <a:pt x="2485364" y="2605943"/>
                </a:lnTo>
                <a:lnTo>
                  <a:pt x="0" y="26059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425" r="-2425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0" name="Group 30"/>
          <p:cNvGrpSpPr/>
          <p:nvPr/>
        </p:nvGrpSpPr>
        <p:grpSpPr>
          <a:xfrm>
            <a:off x="1086034" y="6432670"/>
            <a:ext cx="6094679" cy="3400304"/>
            <a:chOff x="0" y="0"/>
            <a:chExt cx="1605183" cy="89555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605183" cy="895553"/>
            </a:xfrm>
            <a:custGeom>
              <a:avLst/>
              <a:gdLst/>
              <a:ahLst/>
              <a:cxnLst/>
              <a:rect l="l" t="t" r="r" b="b"/>
              <a:pathLst>
                <a:path w="1605183" h="895553">
                  <a:moveTo>
                    <a:pt x="64784" y="0"/>
                  </a:moveTo>
                  <a:lnTo>
                    <a:pt x="1540399" y="0"/>
                  </a:lnTo>
                  <a:cubicBezTo>
                    <a:pt x="1576178" y="0"/>
                    <a:pt x="1605183" y="29005"/>
                    <a:pt x="1605183" y="64784"/>
                  </a:cubicBezTo>
                  <a:lnTo>
                    <a:pt x="1605183" y="830769"/>
                  </a:lnTo>
                  <a:cubicBezTo>
                    <a:pt x="1605183" y="866549"/>
                    <a:pt x="1576178" y="895553"/>
                    <a:pt x="1540399" y="895553"/>
                  </a:cubicBezTo>
                  <a:lnTo>
                    <a:pt x="64784" y="895553"/>
                  </a:lnTo>
                  <a:cubicBezTo>
                    <a:pt x="29005" y="895553"/>
                    <a:pt x="0" y="866549"/>
                    <a:pt x="0" y="830769"/>
                  </a:cubicBezTo>
                  <a:lnTo>
                    <a:pt x="0" y="64784"/>
                  </a:lnTo>
                  <a:cubicBezTo>
                    <a:pt x="0" y="29005"/>
                    <a:pt x="29005" y="0"/>
                    <a:pt x="647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357A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1605183" cy="9241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33" name="Freeform 33"/>
          <p:cNvSpPr/>
          <p:nvPr/>
        </p:nvSpPr>
        <p:spPr>
          <a:xfrm rot="-5400000">
            <a:off x="2938852" y="5993055"/>
            <a:ext cx="2541443" cy="4279534"/>
          </a:xfrm>
          <a:custGeom>
            <a:avLst/>
            <a:gdLst/>
            <a:ahLst/>
            <a:cxnLst/>
            <a:rect l="l" t="t" r="r" b="b"/>
            <a:pathLst>
              <a:path w="2541443" h="4279534">
                <a:moveTo>
                  <a:pt x="0" y="0"/>
                </a:moveTo>
                <a:lnTo>
                  <a:pt x="2541443" y="0"/>
                </a:lnTo>
                <a:lnTo>
                  <a:pt x="2541443" y="4279534"/>
                </a:lnTo>
                <a:lnTo>
                  <a:pt x="0" y="427953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4296" t="-19592" b="-1841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4" name="Freeform 34"/>
          <p:cNvSpPr/>
          <p:nvPr/>
        </p:nvSpPr>
        <p:spPr>
          <a:xfrm>
            <a:off x="1435864" y="2575572"/>
            <a:ext cx="2960671" cy="2960671"/>
          </a:xfrm>
          <a:custGeom>
            <a:avLst/>
            <a:gdLst/>
            <a:ahLst/>
            <a:cxnLst/>
            <a:rect l="l" t="t" r="r" b="b"/>
            <a:pathLst>
              <a:path w="2960671" h="2960671">
                <a:moveTo>
                  <a:pt x="0" y="0"/>
                </a:moveTo>
                <a:lnTo>
                  <a:pt x="2960671" y="0"/>
                </a:lnTo>
                <a:lnTo>
                  <a:pt x="2960671" y="2960671"/>
                </a:lnTo>
                <a:lnTo>
                  <a:pt x="0" y="296067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35"/>
          <p:cNvSpPr txBox="1"/>
          <p:nvPr/>
        </p:nvSpPr>
        <p:spPr>
          <a:xfrm>
            <a:off x="1993607" y="1935085"/>
            <a:ext cx="4178451" cy="450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0"/>
              </a:lnSpc>
            </a:pPr>
            <a:r>
              <a:rPr lang="en-US" sz="2578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Dataset 추출 (ESP32-CAM)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51701" y="5888547"/>
            <a:ext cx="6515745" cy="431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4"/>
              </a:lnSpc>
            </a:pPr>
            <a:r>
              <a:rPr lang="en-US" sz="2524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집 공유기 → OpenWrt(Raspi5) → LG 가전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14157872" y="2464801"/>
            <a:ext cx="2346624" cy="2286394"/>
            <a:chOff x="0" y="0"/>
            <a:chExt cx="729402" cy="710681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729402" cy="710681"/>
            </a:xfrm>
            <a:custGeom>
              <a:avLst/>
              <a:gdLst/>
              <a:ahLst/>
              <a:cxnLst/>
              <a:rect l="l" t="t" r="r" b="b"/>
              <a:pathLst>
                <a:path w="729402" h="710681">
                  <a:moveTo>
                    <a:pt x="168258" y="0"/>
                  </a:moveTo>
                  <a:lnTo>
                    <a:pt x="561145" y="0"/>
                  </a:lnTo>
                  <a:cubicBezTo>
                    <a:pt x="605769" y="0"/>
                    <a:pt x="648566" y="17727"/>
                    <a:pt x="680121" y="49282"/>
                  </a:cubicBezTo>
                  <a:cubicBezTo>
                    <a:pt x="711675" y="80836"/>
                    <a:pt x="729402" y="123633"/>
                    <a:pt x="729402" y="168258"/>
                  </a:cubicBezTo>
                  <a:lnTo>
                    <a:pt x="729402" y="542423"/>
                  </a:lnTo>
                  <a:cubicBezTo>
                    <a:pt x="729402" y="635349"/>
                    <a:pt x="654071" y="710681"/>
                    <a:pt x="561145" y="710681"/>
                  </a:cubicBezTo>
                  <a:lnTo>
                    <a:pt x="168258" y="710681"/>
                  </a:lnTo>
                  <a:cubicBezTo>
                    <a:pt x="123633" y="710681"/>
                    <a:pt x="80836" y="692954"/>
                    <a:pt x="49282" y="661399"/>
                  </a:cubicBezTo>
                  <a:cubicBezTo>
                    <a:pt x="17727" y="629845"/>
                    <a:pt x="0" y="587048"/>
                    <a:pt x="0" y="542423"/>
                  </a:cubicBezTo>
                  <a:lnTo>
                    <a:pt x="0" y="168258"/>
                  </a:lnTo>
                  <a:cubicBezTo>
                    <a:pt x="0" y="123633"/>
                    <a:pt x="17727" y="80836"/>
                    <a:pt x="49282" y="49282"/>
                  </a:cubicBezTo>
                  <a:cubicBezTo>
                    <a:pt x="80836" y="17727"/>
                    <a:pt x="123633" y="0"/>
                    <a:pt x="16825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432C7">
                    <a:alpha val="100000"/>
                  </a:srgbClr>
                </a:gs>
              </a:gsLst>
              <a:lin ang="16200000"/>
            </a:gra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432C7">
                      <a:alpha val="100000"/>
                    </a:srgbClr>
                  </a:gs>
                </a:gsLst>
                <a:lin ang="16200000"/>
              </a:gra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729402" cy="739256"/>
            </a:xfrm>
            <a:prstGeom prst="rect">
              <a:avLst/>
            </a:prstGeom>
          </p:spPr>
          <p:txBody>
            <a:bodyPr lIns="43044" tIns="43044" rIns="43044" bIns="43044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40" name="Freeform 40"/>
          <p:cNvSpPr/>
          <p:nvPr/>
        </p:nvSpPr>
        <p:spPr>
          <a:xfrm>
            <a:off x="14287901" y="2575572"/>
            <a:ext cx="2093869" cy="2093869"/>
          </a:xfrm>
          <a:custGeom>
            <a:avLst/>
            <a:gdLst/>
            <a:ahLst/>
            <a:cxnLst/>
            <a:rect l="l" t="t" r="r" b="b"/>
            <a:pathLst>
              <a:path w="2093869" h="2093869">
                <a:moveTo>
                  <a:pt x="0" y="0"/>
                </a:moveTo>
                <a:lnTo>
                  <a:pt x="2093869" y="0"/>
                </a:lnTo>
                <a:lnTo>
                  <a:pt x="2093869" y="2093869"/>
                </a:lnTo>
                <a:lnTo>
                  <a:pt x="0" y="209386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09618" y="149937"/>
            <a:ext cx="6858551" cy="1842299"/>
            <a:chOff x="0" y="0"/>
            <a:chExt cx="9144734" cy="2456398"/>
          </a:xfrm>
        </p:grpSpPr>
        <p:sp>
          <p:nvSpPr>
            <p:cNvPr id="3" name="Freeform 3"/>
            <p:cNvSpPr/>
            <p:nvPr/>
          </p:nvSpPr>
          <p:spPr>
            <a:xfrm>
              <a:off x="0" y="442292"/>
              <a:ext cx="4425313" cy="1622615"/>
            </a:xfrm>
            <a:custGeom>
              <a:avLst/>
              <a:gdLst/>
              <a:ahLst/>
              <a:cxnLst/>
              <a:rect l="l" t="t" r="r" b="b"/>
              <a:pathLst>
                <a:path w="4425313" h="1622615">
                  <a:moveTo>
                    <a:pt x="0" y="0"/>
                  </a:moveTo>
                  <a:lnTo>
                    <a:pt x="4425313" y="0"/>
                  </a:lnTo>
                  <a:lnTo>
                    <a:pt x="4425313" y="1622614"/>
                  </a:lnTo>
                  <a:lnTo>
                    <a:pt x="0" y="1622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207820" y="0"/>
              <a:ext cx="5936914" cy="2456398"/>
            </a:xfrm>
            <a:custGeom>
              <a:avLst/>
              <a:gdLst/>
              <a:ahLst/>
              <a:cxnLst/>
              <a:rect l="l" t="t" r="r" b="b"/>
              <a:pathLst>
                <a:path w="5936914" h="2456398">
                  <a:moveTo>
                    <a:pt x="0" y="0"/>
                  </a:moveTo>
                  <a:lnTo>
                    <a:pt x="5936914" y="0"/>
                  </a:lnTo>
                  <a:lnTo>
                    <a:pt x="5936914" y="2456398"/>
                  </a:lnTo>
                  <a:lnTo>
                    <a:pt x="0" y="2456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1028700" y="1633654"/>
            <a:ext cx="16047346" cy="0"/>
          </a:xfrm>
          <a:prstGeom prst="line">
            <a:avLst/>
          </a:prstGeom>
          <a:ln w="38100" cap="flat">
            <a:solidFill>
              <a:srgbClr val="13254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242008" y="1862254"/>
            <a:ext cx="10315953" cy="7339975"/>
          </a:xfrm>
          <a:custGeom>
            <a:avLst/>
            <a:gdLst/>
            <a:ahLst/>
            <a:cxnLst/>
            <a:rect l="l" t="t" r="r" b="b"/>
            <a:pathLst>
              <a:path w="10315953" h="7339975">
                <a:moveTo>
                  <a:pt x="0" y="0"/>
                </a:moveTo>
                <a:lnTo>
                  <a:pt x="10315953" y="0"/>
                </a:lnTo>
                <a:lnTo>
                  <a:pt x="10315953" y="7339975"/>
                </a:lnTo>
                <a:lnTo>
                  <a:pt x="0" y="73399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71" b="-2446"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1028700" y="544513"/>
            <a:ext cx="7744226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000"/>
              </a:lnSpc>
            </a:pPr>
            <a:r>
              <a:rPr lang="en-US" sz="50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아키텍처 &amp; 정상 트래픽 추이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2589134" y="2012569"/>
            <a:ext cx="0" cy="7782807"/>
          </a:xfrm>
          <a:prstGeom prst="line">
            <a:avLst/>
          </a:prstGeom>
          <a:ln w="38100" cap="flat">
            <a:solidFill>
              <a:srgbClr val="13254F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609610" y="9364154"/>
            <a:ext cx="11499164" cy="413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31"/>
              </a:lnSpc>
              <a:spcBef>
                <a:spcPct val="0"/>
              </a:spcBef>
            </a:pP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LG </a:t>
            </a:r>
            <a:r>
              <a:rPr lang="ko-KR" alt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가전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→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라우터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(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OpenWrt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) →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백엔드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처리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→ ML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분석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→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대시보드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시각화</a:t>
            </a:r>
            <a:r>
              <a:rPr lang="en-US" sz="2522" b="1" dirty="0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→ </a:t>
            </a:r>
            <a:r>
              <a:rPr lang="en-US" sz="2522" b="1" dirty="0" err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대응</a:t>
            </a:r>
            <a:endParaRPr lang="en-US" sz="2522" b="1" dirty="0">
              <a:solidFill>
                <a:srgbClr val="13254F"/>
              </a:solidFill>
              <a:latin typeface="Noto Sans Kr Bold"/>
              <a:ea typeface="Noto Sans Kr Bold"/>
              <a:cs typeface="Noto Sans Kr Bold"/>
              <a:sym typeface="Noto Sans Kr Bold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6E28DE-7759-2144-FE6A-6FA543347963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DB3DF89-BA68-7327-BB33-75B0E39353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334573"/>
            <a:ext cx="13046949" cy="733890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3432C7">
                <a:alpha val="100000"/>
              </a:srgbClr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13887" y="4489450"/>
            <a:ext cx="4660225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Live Demo</a:t>
            </a:r>
          </a:p>
        </p:txBody>
      </p:sp>
      <p:sp>
        <p:nvSpPr>
          <p:cNvPr id="3" name="Freeform 3"/>
          <p:cNvSpPr/>
          <p:nvPr/>
        </p:nvSpPr>
        <p:spPr>
          <a:xfrm>
            <a:off x="14772794" y="461886"/>
            <a:ext cx="2883596" cy="1133627"/>
          </a:xfrm>
          <a:custGeom>
            <a:avLst/>
            <a:gdLst/>
            <a:ahLst/>
            <a:cxnLst/>
            <a:rect l="l" t="t" r="r" b="b"/>
            <a:pathLst>
              <a:path w="2883596" h="1133627">
                <a:moveTo>
                  <a:pt x="0" y="0"/>
                </a:moveTo>
                <a:lnTo>
                  <a:pt x="2883596" y="0"/>
                </a:lnTo>
                <a:lnTo>
                  <a:pt x="2883596" y="1133628"/>
                </a:lnTo>
                <a:lnTo>
                  <a:pt x="0" y="1133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26575" y="181484"/>
            <a:ext cx="1653272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“LG가전에서 발생하는 패킷, SafeOn이 라우터에서 정상/비정상 탐지합니다”</a:t>
            </a:r>
          </a:p>
        </p:txBody>
      </p:sp>
      <p:pic>
        <p:nvPicPr>
          <p:cNvPr id="4" name="추가영상 최최최_324CED7F-6C7B-4C04-A525-C991329DEE8F.mp4">
            <a:hlinkClick r:id="" action="ppaction://media"/>
            <a:extLst>
              <a:ext uri="{FF2B5EF4-FFF2-40B4-BE49-F238E27FC236}">
                <a16:creationId xmlns:a16="http://schemas.microsoft.com/office/drawing/2014/main" id="{69CB97DC-0997-D97D-B78A-DEB2003E24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378" y="873181"/>
            <a:ext cx="14492634" cy="9413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09618" y="149937"/>
            <a:ext cx="6858551" cy="1842299"/>
            <a:chOff x="0" y="0"/>
            <a:chExt cx="9144734" cy="2456398"/>
          </a:xfrm>
        </p:grpSpPr>
        <p:sp>
          <p:nvSpPr>
            <p:cNvPr id="3" name="Freeform 3"/>
            <p:cNvSpPr/>
            <p:nvPr/>
          </p:nvSpPr>
          <p:spPr>
            <a:xfrm>
              <a:off x="0" y="442292"/>
              <a:ext cx="4425313" cy="1622615"/>
            </a:xfrm>
            <a:custGeom>
              <a:avLst/>
              <a:gdLst/>
              <a:ahLst/>
              <a:cxnLst/>
              <a:rect l="l" t="t" r="r" b="b"/>
              <a:pathLst>
                <a:path w="4425313" h="1622615">
                  <a:moveTo>
                    <a:pt x="0" y="0"/>
                  </a:moveTo>
                  <a:lnTo>
                    <a:pt x="4425313" y="0"/>
                  </a:lnTo>
                  <a:lnTo>
                    <a:pt x="4425313" y="1622614"/>
                  </a:lnTo>
                  <a:lnTo>
                    <a:pt x="0" y="16226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207820" y="0"/>
              <a:ext cx="5936914" cy="2456398"/>
            </a:xfrm>
            <a:custGeom>
              <a:avLst/>
              <a:gdLst/>
              <a:ahLst/>
              <a:cxnLst/>
              <a:rect l="l" t="t" r="r" b="b"/>
              <a:pathLst>
                <a:path w="5936914" h="2456398">
                  <a:moveTo>
                    <a:pt x="0" y="0"/>
                  </a:moveTo>
                  <a:lnTo>
                    <a:pt x="5936914" y="0"/>
                  </a:lnTo>
                  <a:lnTo>
                    <a:pt x="5936914" y="2456398"/>
                  </a:lnTo>
                  <a:lnTo>
                    <a:pt x="0" y="2456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1028700" y="1633654"/>
            <a:ext cx="16047346" cy="0"/>
          </a:xfrm>
          <a:prstGeom prst="line">
            <a:avLst/>
          </a:prstGeom>
          <a:ln w="38100" cap="flat">
            <a:solidFill>
              <a:srgbClr val="13254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211954" y="2041717"/>
            <a:ext cx="16047346" cy="5521583"/>
            <a:chOff x="0" y="0"/>
            <a:chExt cx="4226461" cy="145424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226461" cy="1454244"/>
            </a:xfrm>
            <a:custGeom>
              <a:avLst/>
              <a:gdLst/>
              <a:ahLst/>
              <a:cxnLst/>
              <a:rect l="l" t="t" r="r" b="b"/>
              <a:pathLst>
                <a:path w="4226461" h="1454244">
                  <a:moveTo>
                    <a:pt x="24605" y="0"/>
                  </a:moveTo>
                  <a:lnTo>
                    <a:pt x="4201857" y="0"/>
                  </a:lnTo>
                  <a:cubicBezTo>
                    <a:pt x="4208382" y="0"/>
                    <a:pt x="4214641" y="2592"/>
                    <a:pt x="4219255" y="7207"/>
                  </a:cubicBezTo>
                  <a:cubicBezTo>
                    <a:pt x="4223869" y="11821"/>
                    <a:pt x="4226461" y="18079"/>
                    <a:pt x="4226461" y="24605"/>
                  </a:cubicBezTo>
                  <a:lnTo>
                    <a:pt x="4226461" y="1429639"/>
                  </a:lnTo>
                  <a:cubicBezTo>
                    <a:pt x="4226461" y="1443228"/>
                    <a:pt x="4215445" y="1454244"/>
                    <a:pt x="4201857" y="1454244"/>
                  </a:cubicBezTo>
                  <a:lnTo>
                    <a:pt x="24605" y="1454244"/>
                  </a:lnTo>
                  <a:cubicBezTo>
                    <a:pt x="18079" y="1454244"/>
                    <a:pt x="11821" y="1451652"/>
                    <a:pt x="7207" y="1447037"/>
                  </a:cubicBezTo>
                  <a:cubicBezTo>
                    <a:pt x="2592" y="1442423"/>
                    <a:pt x="0" y="1436165"/>
                    <a:pt x="0" y="1429639"/>
                  </a:cubicBezTo>
                  <a:lnTo>
                    <a:pt x="0" y="24605"/>
                  </a:lnTo>
                  <a:cubicBezTo>
                    <a:pt x="0" y="18079"/>
                    <a:pt x="2592" y="11821"/>
                    <a:pt x="7207" y="7207"/>
                  </a:cubicBezTo>
                  <a:cubicBezTo>
                    <a:pt x="11821" y="2592"/>
                    <a:pt x="18079" y="0"/>
                    <a:pt x="2460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13254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4226461" cy="1482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087945" y="2531677"/>
            <a:ext cx="2614930" cy="261493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50994" y="0"/>
                  </a:moveTo>
                  <a:lnTo>
                    <a:pt x="661806" y="0"/>
                  </a:lnTo>
                  <a:cubicBezTo>
                    <a:pt x="701852" y="0"/>
                    <a:pt x="740258" y="15908"/>
                    <a:pt x="768575" y="44225"/>
                  </a:cubicBezTo>
                  <a:cubicBezTo>
                    <a:pt x="796892" y="72542"/>
                    <a:pt x="812800" y="110948"/>
                    <a:pt x="812800" y="150994"/>
                  </a:cubicBezTo>
                  <a:lnTo>
                    <a:pt x="812800" y="661806"/>
                  </a:lnTo>
                  <a:cubicBezTo>
                    <a:pt x="812800" y="701852"/>
                    <a:pt x="796892" y="740258"/>
                    <a:pt x="768575" y="768575"/>
                  </a:cubicBezTo>
                  <a:cubicBezTo>
                    <a:pt x="740258" y="796892"/>
                    <a:pt x="701852" y="812800"/>
                    <a:pt x="661806" y="812800"/>
                  </a:cubicBezTo>
                  <a:lnTo>
                    <a:pt x="150994" y="812800"/>
                  </a:lnTo>
                  <a:cubicBezTo>
                    <a:pt x="110948" y="812800"/>
                    <a:pt x="72542" y="796892"/>
                    <a:pt x="44225" y="768575"/>
                  </a:cubicBezTo>
                  <a:cubicBezTo>
                    <a:pt x="15908" y="740258"/>
                    <a:pt x="0" y="701852"/>
                    <a:pt x="0" y="661806"/>
                  </a:cubicBezTo>
                  <a:lnTo>
                    <a:pt x="0" y="150994"/>
                  </a:lnTo>
                  <a:cubicBezTo>
                    <a:pt x="0" y="110948"/>
                    <a:pt x="15908" y="72542"/>
                    <a:pt x="44225" y="44225"/>
                  </a:cubicBezTo>
                  <a:cubicBezTo>
                    <a:pt x="72542" y="15908"/>
                    <a:pt x="110948" y="0"/>
                    <a:pt x="150994" y="0"/>
                  </a:cubicBezTo>
                  <a:close/>
                </a:path>
              </a:pathLst>
            </a:custGeom>
            <a:solidFill>
              <a:srgbClr val="FEF4F3"/>
            </a:solidFill>
            <a:ln w="38100" cap="rnd">
              <a:solidFill>
                <a:srgbClr val="FFE1E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43044" tIns="43044" rIns="43044" bIns="43044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2758546" y="3258705"/>
            <a:ext cx="1273728" cy="1106552"/>
          </a:xfrm>
          <a:custGeom>
            <a:avLst/>
            <a:gdLst/>
            <a:ahLst/>
            <a:cxnLst/>
            <a:rect l="l" t="t" r="r" b="b"/>
            <a:pathLst>
              <a:path w="1273728" h="1106552">
                <a:moveTo>
                  <a:pt x="0" y="0"/>
                </a:moveTo>
                <a:lnTo>
                  <a:pt x="1273728" y="0"/>
                </a:lnTo>
                <a:lnTo>
                  <a:pt x="1273728" y="1106552"/>
                </a:lnTo>
                <a:lnTo>
                  <a:pt x="0" y="11065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13379053" y="2531677"/>
            <a:ext cx="2614930" cy="261493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50994" y="0"/>
                  </a:moveTo>
                  <a:lnTo>
                    <a:pt x="661806" y="0"/>
                  </a:lnTo>
                  <a:cubicBezTo>
                    <a:pt x="701852" y="0"/>
                    <a:pt x="740258" y="15908"/>
                    <a:pt x="768575" y="44225"/>
                  </a:cubicBezTo>
                  <a:cubicBezTo>
                    <a:pt x="796892" y="72542"/>
                    <a:pt x="812800" y="110948"/>
                    <a:pt x="812800" y="150994"/>
                  </a:cubicBezTo>
                  <a:lnTo>
                    <a:pt x="812800" y="661806"/>
                  </a:lnTo>
                  <a:cubicBezTo>
                    <a:pt x="812800" y="701852"/>
                    <a:pt x="796892" y="740258"/>
                    <a:pt x="768575" y="768575"/>
                  </a:cubicBezTo>
                  <a:cubicBezTo>
                    <a:pt x="740258" y="796892"/>
                    <a:pt x="701852" y="812800"/>
                    <a:pt x="661806" y="812800"/>
                  </a:cubicBezTo>
                  <a:lnTo>
                    <a:pt x="150994" y="812800"/>
                  </a:lnTo>
                  <a:cubicBezTo>
                    <a:pt x="110948" y="812800"/>
                    <a:pt x="72542" y="796892"/>
                    <a:pt x="44225" y="768575"/>
                  </a:cubicBezTo>
                  <a:cubicBezTo>
                    <a:pt x="15908" y="740258"/>
                    <a:pt x="0" y="701852"/>
                    <a:pt x="0" y="661806"/>
                  </a:cubicBezTo>
                  <a:lnTo>
                    <a:pt x="0" y="150994"/>
                  </a:lnTo>
                  <a:cubicBezTo>
                    <a:pt x="0" y="110948"/>
                    <a:pt x="15908" y="72542"/>
                    <a:pt x="44225" y="44225"/>
                  </a:cubicBezTo>
                  <a:cubicBezTo>
                    <a:pt x="72542" y="15908"/>
                    <a:pt x="110948" y="0"/>
                    <a:pt x="15099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432C7">
                    <a:alpha val="100000"/>
                  </a:srgbClr>
                </a:gs>
              </a:gsLst>
              <a:lin ang="16200000"/>
            </a:gra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432C7">
                      <a:alpha val="100000"/>
                    </a:srgbClr>
                  </a:gs>
                </a:gsLst>
                <a:lin ang="16200000"/>
              </a:gra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43044" tIns="43044" rIns="43044" bIns="43044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3405541" y="2584652"/>
            <a:ext cx="2561955" cy="2561955"/>
          </a:xfrm>
          <a:custGeom>
            <a:avLst/>
            <a:gdLst/>
            <a:ahLst/>
            <a:cxnLst/>
            <a:rect l="l" t="t" r="r" b="b"/>
            <a:pathLst>
              <a:path w="2561955" h="2561955">
                <a:moveTo>
                  <a:pt x="0" y="0"/>
                </a:moveTo>
                <a:lnTo>
                  <a:pt x="2561955" y="0"/>
                </a:lnTo>
                <a:lnTo>
                  <a:pt x="2561955" y="2561954"/>
                </a:lnTo>
                <a:lnTo>
                  <a:pt x="0" y="25619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17" name="Group 17"/>
          <p:cNvGrpSpPr/>
          <p:nvPr/>
        </p:nvGrpSpPr>
        <p:grpSpPr>
          <a:xfrm>
            <a:off x="5949677" y="4491643"/>
            <a:ext cx="549135" cy="549135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3254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1595231" y="4491643"/>
            <a:ext cx="549135" cy="54913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13254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74625"/>
              <a:ext cx="711200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1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rot="5400000">
            <a:off x="8769702" y="8054777"/>
            <a:ext cx="748596" cy="543668"/>
          </a:xfrm>
          <a:custGeom>
            <a:avLst/>
            <a:gdLst/>
            <a:ahLst/>
            <a:cxnLst/>
            <a:rect l="l" t="t" r="r" b="b"/>
            <a:pathLst>
              <a:path w="748596" h="543668">
                <a:moveTo>
                  <a:pt x="0" y="0"/>
                </a:moveTo>
                <a:lnTo>
                  <a:pt x="748596" y="0"/>
                </a:lnTo>
                <a:lnTo>
                  <a:pt x="748596" y="543667"/>
                </a:lnTo>
                <a:lnTo>
                  <a:pt x="0" y="5436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4" name="Freeform 24"/>
          <p:cNvSpPr/>
          <p:nvPr/>
        </p:nvSpPr>
        <p:spPr>
          <a:xfrm>
            <a:off x="7577401" y="2730213"/>
            <a:ext cx="2854995" cy="2270832"/>
          </a:xfrm>
          <a:custGeom>
            <a:avLst/>
            <a:gdLst/>
            <a:ahLst/>
            <a:cxnLst/>
            <a:rect l="l" t="t" r="r" b="b"/>
            <a:pathLst>
              <a:path w="2854995" h="2270832">
                <a:moveTo>
                  <a:pt x="0" y="0"/>
                </a:moveTo>
                <a:lnTo>
                  <a:pt x="2854995" y="0"/>
                </a:lnTo>
                <a:lnTo>
                  <a:pt x="2854995" y="2270832"/>
                </a:lnTo>
                <a:lnTo>
                  <a:pt x="0" y="227083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1028700" y="544513"/>
            <a:ext cx="8865513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스마트홈 보안 솔루션, SafeOn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45329" y="8847842"/>
            <a:ext cx="15930716" cy="735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9"/>
              </a:lnSpc>
            </a:pPr>
            <a:r>
              <a:rPr lang="en-US" sz="4306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“이상 패턴을 감지하는 순간, SafeOn이 LG 가전을 보호합니다.”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087945" y="5289481"/>
            <a:ext cx="2700935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이상 징후 발생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577401" y="5289481"/>
            <a:ext cx="2949943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비정상 패턴 감지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987439" y="5289481"/>
            <a:ext cx="3398159" cy="56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b="1">
                <a:solidFill>
                  <a:srgbClr val="13254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네트워크 관점 탐지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430297" y="6197682"/>
            <a:ext cx="193022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3254F"/>
                </a:solidFill>
                <a:latin typeface="Noto Sans Kr"/>
                <a:ea typeface="Noto Sans Kr"/>
                <a:cs typeface="Noto Sans Kr"/>
                <a:sym typeface="Noto Sans Kr"/>
              </a:rPr>
              <a:t>LG 가전 고장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3254F"/>
                </a:solidFill>
                <a:latin typeface="Noto Sans Kr"/>
                <a:ea typeface="Noto Sans Kr"/>
                <a:cs typeface="Noto Sans Kr"/>
                <a:sym typeface="Noto Sans Kr"/>
              </a:rPr>
              <a:t>또는 해킹 시도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009795" y="6197682"/>
            <a:ext cx="208515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13254F"/>
                </a:solidFill>
                <a:latin typeface="Noto Sans Kr"/>
                <a:ea typeface="Noto Sans Kr"/>
                <a:cs typeface="Noto Sans Kr"/>
                <a:sym typeface="Noto Sans Kr"/>
              </a:rPr>
              <a:t>평소와 다른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3254F"/>
                </a:solidFill>
                <a:latin typeface="Noto Sans Kr"/>
                <a:ea typeface="Noto Sans Kr"/>
                <a:cs typeface="Noto Sans Kr"/>
                <a:sym typeface="Noto Sans Kr"/>
              </a:rPr>
              <a:t>Wi-Fi 사용 패턴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283367" y="6197682"/>
            <a:ext cx="280630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A60135"/>
                </a:solidFill>
                <a:latin typeface="Noto Sans Kr"/>
                <a:ea typeface="Noto Sans Kr"/>
                <a:cs typeface="Noto Sans Kr"/>
                <a:sym typeface="Noto Sans Kr"/>
              </a:rPr>
              <a:t>프라이버시 침해 없이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3254F"/>
                </a:solidFill>
                <a:latin typeface="Noto Sans Kr"/>
                <a:ea typeface="Noto Sans Kr"/>
                <a:cs typeface="Noto Sans Kr"/>
                <a:sym typeface="Noto Sans Kr"/>
              </a:rPr>
              <a:t>정상 / 비정상 판단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3432C7">
                <a:alpha val="100000"/>
              </a:srgbClr>
            </a:gs>
          </a:gsLst>
          <a:lin ang="16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772794" y="461886"/>
            <a:ext cx="2883596" cy="1133627"/>
          </a:xfrm>
          <a:custGeom>
            <a:avLst/>
            <a:gdLst/>
            <a:ahLst/>
            <a:cxnLst/>
            <a:rect l="l" t="t" r="r" b="b"/>
            <a:pathLst>
              <a:path w="2883596" h="1133627">
                <a:moveTo>
                  <a:pt x="0" y="0"/>
                </a:moveTo>
                <a:lnTo>
                  <a:pt x="2883596" y="0"/>
                </a:lnTo>
                <a:lnTo>
                  <a:pt x="2883596" y="1133628"/>
                </a:lnTo>
                <a:lnTo>
                  <a:pt x="0" y="1133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2254486" y="6239194"/>
            <a:ext cx="2610511" cy="2610511"/>
          </a:xfrm>
          <a:custGeom>
            <a:avLst/>
            <a:gdLst/>
            <a:ahLst/>
            <a:cxnLst/>
            <a:rect l="l" t="t" r="r" b="b"/>
            <a:pathLst>
              <a:path w="2610511" h="2610511">
                <a:moveTo>
                  <a:pt x="0" y="0"/>
                </a:moveTo>
                <a:lnTo>
                  <a:pt x="2610511" y="0"/>
                </a:lnTo>
                <a:lnTo>
                  <a:pt x="2610511" y="2610511"/>
                </a:lnTo>
                <a:lnTo>
                  <a:pt x="0" y="26105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7838745" y="6239194"/>
            <a:ext cx="2610511" cy="2610511"/>
          </a:xfrm>
          <a:custGeom>
            <a:avLst/>
            <a:gdLst/>
            <a:ahLst/>
            <a:cxnLst/>
            <a:rect l="l" t="t" r="r" b="b"/>
            <a:pathLst>
              <a:path w="2610511" h="2610511">
                <a:moveTo>
                  <a:pt x="0" y="0"/>
                </a:moveTo>
                <a:lnTo>
                  <a:pt x="2610510" y="0"/>
                </a:lnTo>
                <a:lnTo>
                  <a:pt x="2610510" y="2610511"/>
                </a:lnTo>
                <a:lnTo>
                  <a:pt x="0" y="26105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3421055" y="6239194"/>
            <a:ext cx="2610511" cy="2610511"/>
          </a:xfrm>
          <a:custGeom>
            <a:avLst/>
            <a:gdLst/>
            <a:ahLst/>
            <a:cxnLst/>
            <a:rect l="l" t="t" r="r" b="b"/>
            <a:pathLst>
              <a:path w="2610511" h="2610511">
                <a:moveTo>
                  <a:pt x="0" y="0"/>
                </a:moveTo>
                <a:lnTo>
                  <a:pt x="2610511" y="0"/>
                </a:lnTo>
                <a:lnTo>
                  <a:pt x="2610511" y="2610511"/>
                </a:lnTo>
                <a:lnTo>
                  <a:pt x="0" y="26105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7062068" y="3959225"/>
            <a:ext cx="4163863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sz="6999" b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감사합니다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71404" y="8963025"/>
            <a:ext cx="77667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노션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02439" y="8963025"/>
            <a:ext cx="108312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유튜브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184750" y="8963025"/>
            <a:ext cx="108312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깃허브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233</Words>
  <Application>Microsoft Macintosh PowerPoint</Application>
  <PresentationFormat>사용자 지정</PresentationFormat>
  <Paragraphs>59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Noto Sans Kr</vt:lpstr>
      <vt:lpstr>Arial</vt:lpstr>
      <vt:lpstr>Noto Sans Kr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SafeOn</dc:title>
  <cp:lastModifiedBy>신원영</cp:lastModifiedBy>
  <cp:revision>5</cp:revision>
  <dcterms:created xsi:type="dcterms:W3CDTF">2006-08-16T00:00:00Z</dcterms:created>
  <dcterms:modified xsi:type="dcterms:W3CDTF">2025-12-11T13:30:14Z</dcterms:modified>
  <dc:identifier>DAG6aT0n1IE</dc:identifier>
</cp:coreProperties>
</file>

<file path=docProps/thumbnail.jpeg>
</file>